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4" r:id="rId5"/>
    <p:sldId id="265" r:id="rId6"/>
    <p:sldId id="266" r:id="rId7"/>
    <p:sldId id="269" r:id="rId8"/>
    <p:sldId id="270" r:id="rId9"/>
    <p:sldId id="267" r:id="rId10"/>
    <p:sldId id="268" r:id="rId11"/>
    <p:sldId id="271" r:id="rId12"/>
    <p:sldId id="263" r:id="rId13"/>
  </p:sldIdLst>
  <p:sldSz cx="11879263" cy="699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90" y="-24"/>
      </p:cViewPr>
      <p:guideLst>
        <p:guide orient="horz" pos="2202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2018\COMIT&#201;%20DE%20JUSTICIA%20TRANSICIONAL\3.%206%20DE%20SEPTIEMBRE\Seguimiento%20PAT\AGRICULTURA\RELACION%20INVERSION%20MUNICIPIOS%20SAGYM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386264216973"/>
          <c:y val="0.10596343517071531"/>
          <c:w val="0.64391946749073281"/>
          <c:h val="0.7916990198670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Hoja2!$F$2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Hoja2!$C$3:$C$8</c:f>
              <c:strCache>
                <c:ptCount val="6"/>
                <c:pt idx="0">
                  <c:v>CHAMEZA</c:v>
                </c:pt>
                <c:pt idx="1">
                  <c:v>LA SALINA</c:v>
                </c:pt>
                <c:pt idx="2">
                  <c:v>NUNCHÍA</c:v>
                </c:pt>
                <c:pt idx="3">
                  <c:v>RECETOR</c:v>
                </c:pt>
                <c:pt idx="4">
                  <c:v>SÁCAMA</c:v>
                </c:pt>
                <c:pt idx="5">
                  <c:v>TÁMARA</c:v>
                </c:pt>
              </c:strCache>
            </c:strRef>
          </c:cat>
          <c:val>
            <c:numRef>
              <c:f>Hoja2!$F$3:$F$8</c:f>
              <c:numCache>
                <c:formatCode>_("$"* #,##0_);_("$"* \(#,##0\);_("$"* "-"_);_(@_)</c:formatCode>
                <c:ptCount val="6"/>
                <c:pt idx="0">
                  <c:v>130399016</c:v>
                </c:pt>
                <c:pt idx="1">
                  <c:v>32599754</c:v>
                </c:pt>
                <c:pt idx="2">
                  <c:v>32599754</c:v>
                </c:pt>
                <c:pt idx="3">
                  <c:v>65199508</c:v>
                </c:pt>
                <c:pt idx="4">
                  <c:v>97799262</c:v>
                </c:pt>
                <c:pt idx="5">
                  <c:v>130399016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5264"/>
        <c:axId val="93635712"/>
      </c:barChart>
      <c:catAx>
        <c:axId val="4839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93635712"/>
        <c:crosses val="autoZero"/>
        <c:auto val="1"/>
        <c:lblAlgn val="ctr"/>
        <c:lblOffset val="100"/>
        <c:noMultiLvlLbl val="0"/>
      </c:catAx>
      <c:valAx>
        <c:axId val="9363571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4839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66865460986464"/>
          <c:y val="0.36298410615339755"/>
          <c:w val="0.1234423672437394"/>
          <c:h val="0.32021216097987754"/>
        </c:manualLayout>
      </c:layout>
      <c:overlay val="0"/>
      <c:txPr>
        <a:bodyPr/>
        <a:lstStyle/>
        <a:p>
          <a:pPr>
            <a:defRPr sz="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200"/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Hoja2!$D$127</c:f>
              <c:strCache>
                <c:ptCount val="1"/>
                <c:pt idx="0">
                  <c:v>POBLACIÓN BENEFICIADA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Hoja2!$C$128:$C$135</c:f>
              <c:strCache>
                <c:ptCount val="8"/>
                <c:pt idx="0">
                  <c:v>CAFÉ</c:v>
                </c:pt>
                <c:pt idx="1">
                  <c:v>PIÑA</c:v>
                </c:pt>
                <c:pt idx="2">
                  <c:v>PLATANO</c:v>
                </c:pt>
                <c:pt idx="3">
                  <c:v>PALMA</c:v>
                </c:pt>
                <c:pt idx="4">
                  <c:v>YUCA</c:v>
                </c:pt>
                <c:pt idx="5">
                  <c:v>MAIZ</c:v>
                </c:pt>
                <c:pt idx="6">
                  <c:v>ALIANZAS</c:v>
                </c:pt>
                <c:pt idx="7">
                  <c:v>PROMISORIOS</c:v>
                </c:pt>
              </c:strCache>
            </c:strRef>
          </c:cat>
          <c:val>
            <c:numRef>
              <c:f>Hoja2!$D$128:$D$135</c:f>
              <c:numCache>
                <c:formatCode>General</c:formatCode>
                <c:ptCount val="8"/>
                <c:pt idx="0">
                  <c:v>30</c:v>
                </c:pt>
                <c:pt idx="1">
                  <c:v>23</c:v>
                </c:pt>
                <c:pt idx="2">
                  <c:v>16</c:v>
                </c:pt>
                <c:pt idx="3">
                  <c:v>77</c:v>
                </c:pt>
                <c:pt idx="4">
                  <c:v>22</c:v>
                </c:pt>
                <c:pt idx="5">
                  <c:v>22</c:v>
                </c:pt>
                <c:pt idx="6">
                  <c:v>63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00608"/>
        <c:axId val="57742400"/>
      </c:barChart>
      <c:catAx>
        <c:axId val="5050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57742400"/>
        <c:crosses val="autoZero"/>
        <c:auto val="1"/>
        <c:lblAlgn val="ctr"/>
        <c:lblOffset val="100"/>
        <c:noMultiLvlLbl val="0"/>
      </c:catAx>
      <c:valAx>
        <c:axId val="577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es-MX"/>
          </a:p>
        </c:txPr>
        <c:crossAx val="50500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0.2526225948135033"/>
                  <c:y val="3.0039487795004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769097205239321"/>
                  <c:y val="1.020255250243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Hoja1!$I$9:$I$10</c:f>
              <c:strCache>
                <c:ptCount val="2"/>
                <c:pt idx="0">
                  <c:v>Proyectado</c:v>
                </c:pt>
                <c:pt idx="1">
                  <c:v>Ejecutado</c:v>
                </c:pt>
              </c:strCache>
            </c:strRef>
          </c:cat>
          <c:val>
            <c:numRef>
              <c:f>Hoja1!$J$9:$J$10</c:f>
              <c:numCache>
                <c:formatCode>_-* #,##0_-;\-* #,##0_-;_-* "-"??_-;_-@_-</c:formatCode>
                <c:ptCount val="2"/>
                <c:pt idx="0">
                  <c:v>2700000000</c:v>
                </c:pt>
                <c:pt idx="1">
                  <c:v>3107610612.3400002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203938294188429"/>
          <c:y val="0.36513414949757572"/>
          <c:w val="0.19546331549701584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68640563765143"/>
          <c:y val="0.16170102987981347"/>
          <c:w val="0.51836647131437341"/>
          <c:h val="0.72080554539900465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9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Hoja1!$I$12:$I$13</c:f>
              <c:strCache>
                <c:ptCount val="2"/>
                <c:pt idx="0">
                  <c:v>Proyectada</c:v>
                </c:pt>
                <c:pt idx="1">
                  <c:v>Atendida</c:v>
                </c:pt>
              </c:strCache>
            </c:strRef>
          </c:cat>
          <c:val>
            <c:numRef>
              <c:f>Hoja1!$J$12:$J$13</c:f>
              <c:numCache>
                <c:formatCode>_(* #,##0.00_);_(* \(#,##0.00\);_(* "-"??_);_(@_)</c:formatCode>
                <c:ptCount val="2"/>
                <c:pt idx="0">
                  <c:v>100</c:v>
                </c:pt>
                <c:pt idx="1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569338079315427"/>
          <c:y val="0.41922231225166678"/>
          <c:w val="0.19124725847625212"/>
          <c:h val="0.1530890894867866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90529308836395"/>
          <c:y val="0.13924795858850977"/>
          <c:w val="0.73571462237572116"/>
          <c:h val="0.823284912159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Hoja2!$F$19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Hoja2!$C$20:$C$26</c:f>
              <c:strCache>
                <c:ptCount val="7"/>
                <c:pt idx="0">
                  <c:v>AGUAZUL</c:v>
                </c:pt>
                <c:pt idx="1">
                  <c:v>HATO COROZAL</c:v>
                </c:pt>
                <c:pt idx="2">
                  <c:v>MONTERREY</c:v>
                </c:pt>
                <c:pt idx="3">
                  <c:v>PORE</c:v>
                </c:pt>
                <c:pt idx="4">
                  <c:v>TAURAMENA</c:v>
                </c:pt>
                <c:pt idx="5">
                  <c:v>VILLANUEVA</c:v>
                </c:pt>
                <c:pt idx="6">
                  <c:v>YOPAL</c:v>
                </c:pt>
              </c:strCache>
            </c:strRef>
          </c:cat>
          <c:val>
            <c:numRef>
              <c:f>Hoja2!$F$20:$F$26</c:f>
              <c:numCache>
                <c:formatCode>_("$"* #,##0_);_("$"* \(#,##0\);_("$"* "-"_);_(@_)</c:formatCode>
                <c:ptCount val="7"/>
                <c:pt idx="0">
                  <c:v>101976562</c:v>
                </c:pt>
                <c:pt idx="1">
                  <c:v>50988281</c:v>
                </c:pt>
                <c:pt idx="2">
                  <c:v>152964843</c:v>
                </c:pt>
                <c:pt idx="3">
                  <c:v>50988281</c:v>
                </c:pt>
                <c:pt idx="4">
                  <c:v>458894529</c:v>
                </c:pt>
                <c:pt idx="5">
                  <c:v>101976562</c:v>
                </c:pt>
                <c:pt idx="6">
                  <c:v>254941405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15264"/>
        <c:axId val="93642048"/>
      </c:barChart>
      <c:catAx>
        <c:axId val="5031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 Narrow" pitchFamily="34" charset="0"/>
              </a:defRPr>
            </a:pPr>
            <a:endParaRPr lang="es-MX"/>
          </a:p>
        </c:txPr>
        <c:crossAx val="93642048"/>
        <c:crosses val="autoZero"/>
        <c:auto val="1"/>
        <c:lblAlgn val="ctr"/>
        <c:lblOffset val="100"/>
        <c:noMultiLvlLbl val="0"/>
      </c:catAx>
      <c:valAx>
        <c:axId val="9364204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31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42906845268232"/>
          <c:y val="0.37408461124360537"/>
          <c:w val="9.8904256726221731E-2"/>
          <c:h val="0.25626159206002158"/>
        </c:manualLayout>
      </c:layout>
      <c:overlay val="0"/>
      <c:txPr>
        <a:bodyPr/>
        <a:lstStyle/>
        <a:p>
          <a:pPr>
            <a:defRPr sz="8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8263965633936"/>
          <c:y val="2.926248580891529E-2"/>
          <c:w val="0.76587054833701862"/>
          <c:h val="0.906774659648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Hoja2!$F$34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Hoja2!$C$35:$C$44</c:f>
              <c:strCache>
                <c:ptCount val="10"/>
                <c:pt idx="0">
                  <c:v>AGUAZUL</c:v>
                </c:pt>
                <c:pt idx="1">
                  <c:v>HATO COROZAL</c:v>
                </c:pt>
                <c:pt idx="2">
                  <c:v>MANI</c:v>
                </c:pt>
                <c:pt idx="3">
                  <c:v>MONTERREY</c:v>
                </c:pt>
                <c:pt idx="4">
                  <c:v>NUNCHÍA</c:v>
                </c:pt>
                <c:pt idx="5">
                  <c:v>OROCUÉ</c:v>
                </c:pt>
                <c:pt idx="6">
                  <c:v>PAZ DE ARIPORO</c:v>
                </c:pt>
                <c:pt idx="7">
                  <c:v>PORE</c:v>
                </c:pt>
                <c:pt idx="8">
                  <c:v>SAN LUIS DE PALENQUE</c:v>
                </c:pt>
                <c:pt idx="9">
                  <c:v>YOPAL</c:v>
                </c:pt>
              </c:strCache>
            </c:strRef>
          </c:cat>
          <c:val>
            <c:numRef>
              <c:f>Hoja2!$F$35:$F$44</c:f>
              <c:numCache>
                <c:formatCode>_("$"* #,##0_);_("$"* \(#,##0\);_("$"* "-"_);_(@_)</c:formatCode>
                <c:ptCount val="10"/>
                <c:pt idx="0">
                  <c:v>13869881</c:v>
                </c:pt>
                <c:pt idx="1">
                  <c:v>13869881</c:v>
                </c:pt>
                <c:pt idx="2">
                  <c:v>27739762</c:v>
                </c:pt>
                <c:pt idx="3">
                  <c:v>13869881</c:v>
                </c:pt>
                <c:pt idx="4">
                  <c:v>13869881</c:v>
                </c:pt>
                <c:pt idx="5">
                  <c:v>13869881</c:v>
                </c:pt>
                <c:pt idx="6">
                  <c:v>55479524</c:v>
                </c:pt>
                <c:pt idx="7">
                  <c:v>41609643</c:v>
                </c:pt>
                <c:pt idx="8">
                  <c:v>13869881</c:v>
                </c:pt>
                <c:pt idx="9">
                  <c:v>13869881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5776"/>
        <c:axId val="42886272"/>
      </c:barChart>
      <c:catAx>
        <c:axId val="4839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MX"/>
          </a:p>
        </c:txPr>
        <c:crossAx val="42886272"/>
        <c:crosses val="autoZero"/>
        <c:auto val="1"/>
        <c:lblAlgn val="ctr"/>
        <c:lblOffset val="100"/>
        <c:noMultiLvlLbl val="0"/>
      </c:catAx>
      <c:valAx>
        <c:axId val="4288627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4839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21671786277612"/>
          <c:y val="0.36156819695818204"/>
          <c:w val="0.10567158588094146"/>
          <c:h val="0.2717571612201049"/>
        </c:manualLayout>
      </c:layout>
      <c:overlay val="0"/>
      <c:txPr>
        <a:bodyPr/>
        <a:lstStyle/>
        <a:p>
          <a:pPr>
            <a:defRPr sz="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339457567804"/>
          <c:y val="6.8604054543444065E-2"/>
          <c:w val="0.71044466316710408"/>
          <c:h val="0.81541594729362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Hoja2!$F$49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Hoja2!$C$50:$C$52</c:f>
              <c:strCache>
                <c:ptCount val="3"/>
                <c:pt idx="0">
                  <c:v>AGUAZUL</c:v>
                </c:pt>
                <c:pt idx="1">
                  <c:v>MONTERREY</c:v>
                </c:pt>
                <c:pt idx="2">
                  <c:v>TAURAMENA</c:v>
                </c:pt>
              </c:strCache>
            </c:strRef>
          </c:cat>
          <c:val>
            <c:numRef>
              <c:f>Hoja2!$F$50:$F$52</c:f>
              <c:numCache>
                <c:formatCode>_("$"* #,##0_);_("$"* \(#,##0\);_("$"* "-"_);_(@_)</c:formatCode>
                <c:ptCount val="3"/>
                <c:pt idx="0">
                  <c:v>58775703</c:v>
                </c:pt>
                <c:pt idx="1">
                  <c:v>19591901</c:v>
                </c:pt>
                <c:pt idx="2">
                  <c:v>78367604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87712"/>
        <c:axId val="42890304"/>
      </c:barChart>
      <c:catAx>
        <c:axId val="4798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42890304"/>
        <c:crosses val="autoZero"/>
        <c:auto val="1"/>
        <c:lblAlgn val="ctr"/>
        <c:lblOffset val="100"/>
        <c:noMultiLvlLbl val="0"/>
      </c:catAx>
      <c:valAx>
        <c:axId val="4289030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4798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26662292213473"/>
          <c:y val="0.33713035870516184"/>
          <c:w val="0.13406671041119861"/>
          <c:h val="0.29321595217264507"/>
        </c:manualLayout>
      </c:layout>
      <c:overlay val="0"/>
      <c:txPr>
        <a:bodyPr/>
        <a:lstStyle/>
        <a:p>
          <a:pPr>
            <a:defRPr sz="8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61080424648411"/>
          <c:y val="5.0925925925925923E-2"/>
          <c:w val="0.74650053805033156"/>
          <c:h val="0.66606372120151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Hoja2!$F$62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Hoja2!$C$63:$C$74</c:f>
              <c:strCache>
                <c:ptCount val="12"/>
                <c:pt idx="0">
                  <c:v>AGUAZUL </c:v>
                </c:pt>
                <c:pt idx="1">
                  <c:v>HATO COROZAL </c:v>
                </c:pt>
                <c:pt idx="2">
                  <c:v>MANI</c:v>
                </c:pt>
                <c:pt idx="3">
                  <c:v>MONTERREY</c:v>
                </c:pt>
                <c:pt idx="4">
                  <c:v>OROCUE</c:v>
                </c:pt>
                <c:pt idx="5">
                  <c:v>PAZ DE ARIPORO</c:v>
                </c:pt>
                <c:pt idx="6">
                  <c:v>PORE</c:v>
                </c:pt>
                <c:pt idx="7">
                  <c:v>SABANALARGA</c:v>
                </c:pt>
                <c:pt idx="8">
                  <c:v>SAN LUIS DE PQUE</c:v>
                </c:pt>
                <c:pt idx="9">
                  <c:v>TAURAMENA</c:v>
                </c:pt>
                <c:pt idx="10">
                  <c:v>TRINIDAD</c:v>
                </c:pt>
                <c:pt idx="11">
                  <c:v>YOPAL</c:v>
                </c:pt>
              </c:strCache>
            </c:strRef>
          </c:cat>
          <c:val>
            <c:numRef>
              <c:f>Hoja2!$F$63:$F$74</c:f>
              <c:numCache>
                <c:formatCode>_(* #,##0.00_);_(* \(#,##0.00\);_(* "-"??_);_(@_)</c:formatCode>
                <c:ptCount val="12"/>
                <c:pt idx="0">
                  <c:v>6337863.3099999996</c:v>
                </c:pt>
                <c:pt idx="1">
                  <c:v>19013589.93</c:v>
                </c:pt>
                <c:pt idx="2">
                  <c:v>25351453.239999998</c:v>
                </c:pt>
                <c:pt idx="3">
                  <c:v>12675726.619999999</c:v>
                </c:pt>
                <c:pt idx="4">
                  <c:v>12675726.619999999</c:v>
                </c:pt>
                <c:pt idx="5">
                  <c:v>6337863.3099999996</c:v>
                </c:pt>
                <c:pt idx="6">
                  <c:v>12675726.619999999</c:v>
                </c:pt>
                <c:pt idx="7">
                  <c:v>19013589.93</c:v>
                </c:pt>
                <c:pt idx="8">
                  <c:v>6337863.3099999996</c:v>
                </c:pt>
                <c:pt idx="9">
                  <c:v>6337863.3099999996</c:v>
                </c:pt>
                <c:pt idx="10">
                  <c:v>6337863.3099999996</c:v>
                </c:pt>
                <c:pt idx="11">
                  <c:v>6337863.3099999996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7312"/>
        <c:axId val="50413568"/>
      </c:barChart>
      <c:catAx>
        <c:axId val="48397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 Narrow" pitchFamily="34" charset="0"/>
              </a:defRPr>
            </a:pPr>
            <a:endParaRPr lang="es-MX"/>
          </a:p>
        </c:txPr>
        <c:crossAx val="50413568"/>
        <c:crosses val="autoZero"/>
        <c:auto val="1"/>
        <c:lblAlgn val="ctr"/>
        <c:lblOffset val="100"/>
        <c:noMultiLvlLbl val="0"/>
      </c:catAx>
      <c:valAx>
        <c:axId val="5041356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4839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45216262076575"/>
          <c:y val="0.29180847185768444"/>
          <c:w val="0.10288116797565151"/>
          <c:h val="0.342308982210557"/>
        </c:manualLayout>
      </c:layout>
      <c:overlay val="0"/>
      <c:txPr>
        <a:bodyPr/>
        <a:lstStyle/>
        <a:p>
          <a:pPr>
            <a:defRPr sz="800">
              <a:latin typeface="Arial Narrow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15296085226917"/>
          <c:y val="3.3226588347693771E-2"/>
          <c:w val="0.74644829506232502"/>
          <c:h val="0.75772905245103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Hoja2!$F$79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Hoja2!$C$80:$C$89</c:f>
              <c:strCache>
                <c:ptCount val="10"/>
                <c:pt idx="0">
                  <c:v>AGUAZUL </c:v>
                </c:pt>
                <c:pt idx="1">
                  <c:v>MANI</c:v>
                </c:pt>
                <c:pt idx="2">
                  <c:v>MONTERREY</c:v>
                </c:pt>
                <c:pt idx="3">
                  <c:v>NUNCHÍA</c:v>
                </c:pt>
                <c:pt idx="4">
                  <c:v>OROCUE</c:v>
                </c:pt>
                <c:pt idx="5">
                  <c:v>PAZ DE ARIPORO</c:v>
                </c:pt>
                <c:pt idx="6">
                  <c:v>PORE</c:v>
                </c:pt>
                <c:pt idx="7">
                  <c:v>SABANALARGA</c:v>
                </c:pt>
                <c:pt idx="8">
                  <c:v>SAN LUIS DE PQUE</c:v>
                </c:pt>
                <c:pt idx="9">
                  <c:v>TAURAMENA</c:v>
                </c:pt>
              </c:strCache>
            </c:strRef>
          </c:cat>
          <c:val>
            <c:numRef>
              <c:f>Hoja2!$F$80:$F$89</c:f>
              <c:numCache>
                <c:formatCode>_(* #,##0.00_);_(* \(#,##0.00\);_(* "-"??_);_(@_)</c:formatCode>
                <c:ptCount val="10"/>
                <c:pt idx="0">
                  <c:v>15031396.830000002</c:v>
                </c:pt>
                <c:pt idx="1">
                  <c:v>25052328.050000001</c:v>
                </c:pt>
                <c:pt idx="2">
                  <c:v>5010465.6100000003</c:v>
                </c:pt>
                <c:pt idx="3">
                  <c:v>5010465.6100000003</c:v>
                </c:pt>
                <c:pt idx="4">
                  <c:v>10020931.220000001</c:v>
                </c:pt>
                <c:pt idx="5">
                  <c:v>5010465.6100000003</c:v>
                </c:pt>
                <c:pt idx="6">
                  <c:v>5010465.6100000003</c:v>
                </c:pt>
                <c:pt idx="7">
                  <c:v>15031396.830000002</c:v>
                </c:pt>
                <c:pt idx="8">
                  <c:v>10020931.220000001</c:v>
                </c:pt>
                <c:pt idx="9">
                  <c:v>15031396.830000002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68512"/>
        <c:axId val="50416448"/>
      </c:barChart>
      <c:catAx>
        <c:axId val="5036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itchFamily="34" charset="0"/>
              </a:defRPr>
            </a:pPr>
            <a:endParaRPr lang="es-MX"/>
          </a:p>
        </c:txPr>
        <c:crossAx val="50416448"/>
        <c:crosses val="autoZero"/>
        <c:auto val="1"/>
        <c:lblAlgn val="ctr"/>
        <c:lblOffset val="100"/>
        <c:noMultiLvlLbl val="0"/>
      </c:catAx>
      <c:valAx>
        <c:axId val="5041644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3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9961684944275"/>
          <c:y val="0.36834317585301835"/>
          <c:w val="9.036741285707145E-2"/>
          <c:h val="0.23541994750656167"/>
        </c:manualLayout>
      </c:layout>
      <c:overlay val="0"/>
      <c:txPr>
        <a:bodyPr/>
        <a:lstStyle/>
        <a:p>
          <a:pPr>
            <a:defRPr sz="700">
              <a:latin typeface="Arial Narrow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7541748336753"/>
          <c:y val="7.7912224327309501E-2"/>
          <c:w val="0.76932615414739869"/>
          <c:h val="0.76211345344712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Hoja2!$F$66</c:f>
              <c:strCache>
                <c:ptCount val="1"/>
                <c:pt idx="0">
                  <c:v>VALOR BENEFICIO TOTAL (Víctimas)</c:v>
                </c:pt>
              </c:strCache>
            </c:strRef>
          </c:tx>
          <c:invertIfNegative val="0"/>
          <c:cat>
            <c:strRef>
              <c:f>Hoja2!$B$67:$B$77</c:f>
              <c:strCache>
                <c:ptCount val="11"/>
                <c:pt idx="0">
                  <c:v>ALOE VERA</c:v>
                </c:pt>
                <c:pt idx="1">
                  <c:v>MARACUYÁ</c:v>
                </c:pt>
                <c:pt idx="2">
                  <c:v>PISCICULTURA</c:v>
                </c:pt>
                <c:pt idx="3">
                  <c:v>PISCICULTURA</c:v>
                </c:pt>
                <c:pt idx="4">
                  <c:v>PLATANO</c:v>
                </c:pt>
                <c:pt idx="5">
                  <c:v>GANADERÍA</c:v>
                </c:pt>
                <c:pt idx="6">
                  <c:v>PIÑA</c:v>
                </c:pt>
                <c:pt idx="7">
                  <c:v>PIÑA</c:v>
                </c:pt>
                <c:pt idx="8">
                  <c:v>PIÑA</c:v>
                </c:pt>
                <c:pt idx="9">
                  <c:v>GANADERÍA</c:v>
                </c:pt>
                <c:pt idx="10">
                  <c:v>HUEVO</c:v>
                </c:pt>
              </c:strCache>
            </c:strRef>
          </c:cat>
          <c:val>
            <c:numRef>
              <c:f>Hoja2!$F$67:$F$77</c:f>
              <c:numCache>
                <c:formatCode>_("$"* #,##0_);_("$"* \(#,##0\);_("$"* "-"_);_(@_)</c:formatCode>
                <c:ptCount val="11"/>
                <c:pt idx="0">
                  <c:v>46992000</c:v>
                </c:pt>
                <c:pt idx="1">
                  <c:v>39509043.479999997</c:v>
                </c:pt>
                <c:pt idx="2">
                  <c:v>36605066.68</c:v>
                </c:pt>
                <c:pt idx="3">
                  <c:v>40546761.880000003</c:v>
                </c:pt>
                <c:pt idx="4">
                  <c:v>33730800</c:v>
                </c:pt>
                <c:pt idx="5">
                  <c:v>174697666.61000001</c:v>
                </c:pt>
                <c:pt idx="6">
                  <c:v>30464727.27</c:v>
                </c:pt>
                <c:pt idx="7">
                  <c:v>29337818.160000004</c:v>
                </c:pt>
                <c:pt idx="8">
                  <c:v>20311047.620000001</c:v>
                </c:pt>
                <c:pt idx="9">
                  <c:v>39760080</c:v>
                </c:pt>
                <c:pt idx="10">
                  <c:v>137987500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69024"/>
        <c:axId val="50419328"/>
      </c:barChart>
      <c:catAx>
        <c:axId val="5036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419328"/>
        <c:crosses val="autoZero"/>
        <c:auto val="1"/>
        <c:lblAlgn val="ctr"/>
        <c:lblOffset val="100"/>
        <c:noMultiLvlLbl val="0"/>
      </c:catAx>
      <c:valAx>
        <c:axId val="5041932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3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48877940351978"/>
          <c:y val="0.34499125109361328"/>
          <c:w val="9.98447027769922E-2"/>
          <c:h val="0.28212379702537183"/>
        </c:manualLayout>
      </c:layout>
      <c:overlay val="0"/>
      <c:txPr>
        <a:bodyPr/>
        <a:lstStyle/>
        <a:p>
          <a:pPr>
            <a:defRPr sz="700">
              <a:latin typeface="Arial Narrow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3473315835522"/>
          <c:y val="7.395851560221639E-2"/>
          <c:w val="0.72287226596675436"/>
          <c:h val="0.83783938466025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Hoja2!$G$83</c:f>
              <c:strCache>
                <c:ptCount val="1"/>
                <c:pt idx="0">
                  <c:v>TOTAL POR PROYECTO</c:v>
                </c:pt>
              </c:strCache>
            </c:strRef>
          </c:tx>
          <c:invertIfNegative val="0"/>
          <c:cat>
            <c:strRef>
              <c:f>Hoja2!$B$84:$B$92</c:f>
              <c:strCache>
                <c:ptCount val="8"/>
                <c:pt idx="0">
                  <c:v>SABILA</c:v>
                </c:pt>
                <c:pt idx="3">
                  <c:v>AGUACATE</c:v>
                </c:pt>
                <c:pt idx="7">
                  <c:v>LULO</c:v>
                </c:pt>
              </c:strCache>
            </c:strRef>
          </c:cat>
          <c:val>
            <c:numRef>
              <c:f>Hoja2!$G$84:$G$92</c:f>
              <c:numCache>
                <c:formatCode>General</c:formatCode>
                <c:ptCount val="9"/>
                <c:pt idx="0" formatCode="_(&quot;$&quot;* #,##0_);_(&quot;$&quot;* \(#,##0\);_(&quot;$&quot;* &quot;-&quot;_);_(@_)">
                  <c:v>33110256.599999998</c:v>
                </c:pt>
                <c:pt idx="3" formatCode="_(&quot;$&quot;* #,##0_);_(&quot;$&quot;* \(#,##0\);_(&quot;$&quot;* &quot;-&quot;_);_(@_)">
                  <c:v>99330769.800000012</c:v>
                </c:pt>
                <c:pt idx="7" formatCode="_(&quot;$&quot;* #,##0_);_(&quot;$&quot;* \(#,##0\);_(&quot;$&quot;* &quot;-&quot;_);_(@_)">
                  <c:v>55183761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2096"/>
        <c:axId val="57737792"/>
      </c:barChart>
      <c:catAx>
        <c:axId val="50372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itchFamily="34" charset="0"/>
              </a:defRPr>
            </a:pPr>
            <a:endParaRPr lang="es-MX"/>
          </a:p>
        </c:txPr>
        <c:crossAx val="57737792"/>
        <c:crosses val="autoZero"/>
        <c:auto val="1"/>
        <c:lblAlgn val="ctr"/>
        <c:lblOffset val="100"/>
        <c:noMultiLvlLbl val="0"/>
      </c:catAx>
      <c:valAx>
        <c:axId val="5773779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37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37620297462816"/>
          <c:y val="0.40279090113735783"/>
          <c:w val="9.9957130358705154E-2"/>
          <c:h val="0.28226560221638958"/>
        </c:manualLayout>
      </c:layout>
      <c:overlay val="0"/>
      <c:txPr>
        <a:bodyPr/>
        <a:lstStyle/>
        <a:p>
          <a:pPr>
            <a:defRPr sz="700">
              <a:latin typeface="Arial Narrow" pitchFamily="34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VALOR INVERSIÓN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Hoja2!$E$127</c:f>
              <c:strCache>
                <c:ptCount val="1"/>
                <c:pt idx="0">
                  <c:v>VALOR</c:v>
                </c:pt>
              </c:strCache>
            </c:strRef>
          </c:tx>
          <c:invertIfNegative val="0"/>
          <c:cat>
            <c:strRef>
              <c:f>Hoja2!$C$128:$C$135</c:f>
              <c:strCache>
                <c:ptCount val="8"/>
                <c:pt idx="0">
                  <c:v>CAFÉ</c:v>
                </c:pt>
                <c:pt idx="1">
                  <c:v>PIÑA</c:v>
                </c:pt>
                <c:pt idx="2">
                  <c:v>PLATANO</c:v>
                </c:pt>
                <c:pt idx="3">
                  <c:v>PALMA</c:v>
                </c:pt>
                <c:pt idx="4">
                  <c:v>YUCA</c:v>
                </c:pt>
                <c:pt idx="5">
                  <c:v>MAIZ</c:v>
                </c:pt>
                <c:pt idx="6">
                  <c:v>ALIANZAS</c:v>
                </c:pt>
                <c:pt idx="7">
                  <c:v>PROMISORIOS</c:v>
                </c:pt>
              </c:strCache>
            </c:strRef>
          </c:cat>
          <c:val>
            <c:numRef>
              <c:f>Hoja2!$E$128:$E$135</c:f>
              <c:numCache>
                <c:formatCode>_(* #,##0.00_);_(* \(#,##0.00\);_(* "-"??_);_(@_)</c:formatCode>
                <c:ptCount val="8"/>
                <c:pt idx="0">
                  <c:v>488996310</c:v>
                </c:pt>
                <c:pt idx="1">
                  <c:v>1172730463</c:v>
                </c:pt>
                <c:pt idx="2">
                  <c:v>221918096</c:v>
                </c:pt>
                <c:pt idx="3">
                  <c:v>156735208</c:v>
                </c:pt>
                <c:pt idx="4">
                  <c:v>139432992.82000002</c:v>
                </c:pt>
                <c:pt idx="5">
                  <c:v>110230243.42</c:v>
                </c:pt>
                <c:pt idx="6">
                  <c:v>629942511.70000005</c:v>
                </c:pt>
                <c:pt idx="7">
                  <c:v>187624787.40000001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99584"/>
        <c:axId val="57740672"/>
      </c:barChart>
      <c:catAx>
        <c:axId val="5049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7740672"/>
        <c:crosses val="autoZero"/>
        <c:auto val="1"/>
        <c:lblAlgn val="ctr"/>
        <c:lblOffset val="100"/>
        <c:noMultiLvlLbl val="0"/>
      </c:catAx>
      <c:valAx>
        <c:axId val="5774067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s-MX"/>
          </a:p>
        </c:txPr>
        <c:crossAx val="50499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0.21658</cdr:x>
      <cdr:y>0.02293</cdr:y>
    </cdr:from>
    <cdr:to>
      <cdr:x>0.60081</cdr:x>
      <cdr:y>0.1273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85601" y="72730"/>
          <a:ext cx="1571177" cy="331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100" b="1" dirty="0"/>
            <a:t>AVANCE INVERSÓN</a:t>
          </a:r>
        </a:p>
      </cdr:txBody>
    </cdr:sp>
  </cdr:relSizeAnchor>
  <cdr:relSizeAnchor xmlns:cdr="http://schemas.openxmlformats.org/drawingml/2006/chartDrawing">
    <cdr:from>
      <cdr:x>0.21158</cdr:x>
      <cdr:y>0.8887</cdr:y>
    </cdr:from>
    <cdr:to>
      <cdr:x>0.59581</cdr:x>
      <cdr:y>0.99307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65149" y="2819229"/>
          <a:ext cx="1571177" cy="331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 smtClean="0"/>
            <a:t>AVANCE: 115%</a:t>
          </a:r>
          <a:endParaRPr lang="es-MX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0.26568</cdr:x>
      <cdr:y>0.92224</cdr:y>
    </cdr:from>
    <cdr:to>
      <cdr:x>0.64229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08410" y="2766951"/>
          <a:ext cx="1571177" cy="233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b="1" dirty="0" smtClean="0"/>
            <a:t>AVANCE: 270%</a:t>
          </a:r>
          <a:endParaRPr lang="es-MX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44187"/>
            <a:ext cx="8909447" cy="2434026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672078"/>
            <a:ext cx="8909447" cy="1687957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4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2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72225"/>
            <a:ext cx="2561466" cy="59248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72225"/>
            <a:ext cx="7535907" cy="59248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8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5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42983"/>
            <a:ext cx="10245864" cy="2908207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678703"/>
            <a:ext cx="10245864" cy="152935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6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0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72225"/>
            <a:ext cx="10245864" cy="13513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713852"/>
            <a:ext cx="5025485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553785"/>
            <a:ext cx="5025485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713852"/>
            <a:ext cx="5050234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553785"/>
            <a:ext cx="5050234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06625"/>
            <a:ext cx="6013877" cy="4968390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5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06625"/>
            <a:ext cx="6013877" cy="4968390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1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61123"/>
            <a:ext cx="10245864" cy="443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F85D-FAF3-40A5-89D7-25CE200DEE88}" type="datetimeFigureOut">
              <a:rPr lang="es-CO" smtClean="0"/>
              <a:t>11/09/2018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479946"/>
            <a:ext cx="4009251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3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506549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CULTIVOS PROMISORIOS.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" y="1920875"/>
            <a:ext cx="5521263" cy="36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23033"/>
              </p:ext>
            </p:extLst>
          </p:nvPr>
        </p:nvGraphicFramePr>
        <p:xfrm>
          <a:off x="6175169" y="1650670"/>
          <a:ext cx="5320145" cy="388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72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5303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CONSOLIDADO PROYECTOS PRODUCTIVOS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8" y="1448790"/>
            <a:ext cx="3961403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335378"/>
              </p:ext>
            </p:extLst>
          </p:nvPr>
        </p:nvGraphicFramePr>
        <p:xfrm>
          <a:off x="5221171" y="960293"/>
          <a:ext cx="5941633" cy="259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695149"/>
              </p:ext>
            </p:extLst>
          </p:nvPr>
        </p:nvGraphicFramePr>
        <p:xfrm>
          <a:off x="5320146" y="3740727"/>
          <a:ext cx="5783283" cy="290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8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949" y="273135"/>
            <a:ext cx="10245864" cy="48688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METAS EN EL PAT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4" y="1199409"/>
            <a:ext cx="9322130" cy="18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527150"/>
              </p:ext>
            </p:extLst>
          </p:nvPr>
        </p:nvGraphicFramePr>
        <p:xfrm>
          <a:off x="1361691" y="3206337"/>
          <a:ext cx="4397841" cy="317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90181"/>
              </p:ext>
            </p:extLst>
          </p:nvPr>
        </p:nvGraphicFramePr>
        <p:xfrm>
          <a:off x="6299973" y="3158836"/>
          <a:ext cx="4625326" cy="300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184570" y="3306462"/>
            <a:ext cx="2018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 Narrow" pitchFamily="34" charset="0"/>
              </a:rPr>
              <a:t>AVANCE POBLACIÓN ATENDIDA</a:t>
            </a:r>
            <a:endParaRPr lang="es-MX" sz="1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6700" y="546265"/>
            <a:ext cx="10245864" cy="57508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6000" dirty="0" smtClean="0">
              <a:latin typeface="Antique Olive CompactPS" pitchFamily="34" charset="0"/>
            </a:endParaRPr>
          </a:p>
          <a:p>
            <a:pPr marL="0" indent="0" algn="ctr">
              <a:buNone/>
            </a:pPr>
            <a:r>
              <a:rPr lang="es-MX" sz="60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PLAN DE ACCIÓN TERRITORIAL (PAT)</a:t>
            </a:r>
          </a:p>
          <a:p>
            <a:pPr marL="0" indent="0" algn="ctr">
              <a:buNone/>
            </a:pPr>
            <a:endParaRPr lang="es-MX" sz="4400" dirty="0">
              <a:solidFill>
                <a:schemeClr val="accent2">
                  <a:lumMod val="50000"/>
                </a:schemeClr>
              </a:solidFill>
              <a:latin typeface="Antique Olive CompactPS" pitchFamily="34" charset="0"/>
            </a:endParaRPr>
          </a:p>
          <a:p>
            <a:pPr marL="0" indent="0" algn="ctr">
              <a:buNone/>
            </a:pPr>
            <a:r>
              <a:rPr lang="es-MX" sz="40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2° SEGUIMIENTO 2018</a:t>
            </a:r>
          </a:p>
          <a:p>
            <a:pPr marL="0" indent="0" algn="ctr">
              <a:buNone/>
            </a:pPr>
            <a:endParaRPr lang="es-MX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CJTA  06 SEPTIEMBRE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17" y="122843"/>
            <a:ext cx="10904245" cy="1017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café variedad castillo.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0" y="1911927"/>
            <a:ext cx="4653909" cy="35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22960"/>
              </p:ext>
            </p:extLst>
          </p:nvPr>
        </p:nvGraphicFramePr>
        <p:xfrm>
          <a:off x="5256799" y="1399679"/>
          <a:ext cx="6535398" cy="428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66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17" y="122843"/>
            <a:ext cx="10904245" cy="1017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PIÑA VARIEDAD GOLD.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88008"/>
              </p:ext>
            </p:extLst>
          </p:nvPr>
        </p:nvGraphicFramePr>
        <p:xfrm>
          <a:off x="5458679" y="1270661"/>
          <a:ext cx="6131637" cy="465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6" y="1472540"/>
            <a:ext cx="5205280" cy="453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17" y="122843"/>
            <a:ext cx="10904245" cy="1017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PLÁTANO HARTÓN.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4" y="1954975"/>
            <a:ext cx="4657725" cy="34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62863"/>
              </p:ext>
            </p:extLst>
          </p:nvPr>
        </p:nvGraphicFramePr>
        <p:xfrm>
          <a:off x="5233050" y="1559378"/>
          <a:ext cx="6107886" cy="45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17" y="122843"/>
            <a:ext cx="10904245" cy="1017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PALMA.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3" y="2636323"/>
            <a:ext cx="4657725" cy="23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383299"/>
              </p:ext>
            </p:extLst>
          </p:nvPr>
        </p:nvGraphicFramePr>
        <p:xfrm>
          <a:off x="5339927" y="1828799"/>
          <a:ext cx="6001008" cy="420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45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17" y="122843"/>
            <a:ext cx="10904245" cy="101718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YUCA.</a:t>
            </a:r>
            <a:endParaRPr lang="es-MX" sz="24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8" y="1662546"/>
            <a:ext cx="5153025" cy="36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882259"/>
              </p:ext>
            </p:extLst>
          </p:nvPr>
        </p:nvGraphicFramePr>
        <p:xfrm>
          <a:off x="5678867" y="1413164"/>
          <a:ext cx="6089579" cy="47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7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87468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GENERACIÓN DE INGRESOS</a:t>
            </a:r>
            <a:br>
              <a:rPr lang="es-MX" sz="2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/>
            </a:r>
            <a:br>
              <a:rPr lang="es-MX" sz="2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</a:br>
            <a:r>
              <a:rPr lang="es-MX" sz="2200" b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PROYECTO: Cadena productiva </a:t>
            </a:r>
            <a:r>
              <a:rPr lang="es-MX" sz="22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MAIZ.</a:t>
            </a:r>
            <a:endParaRPr lang="es-MX" sz="2200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6" y="1662545"/>
            <a:ext cx="4556229" cy="40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67775"/>
              </p:ext>
            </p:extLst>
          </p:nvPr>
        </p:nvGraphicFramePr>
        <p:xfrm>
          <a:off x="5028015" y="1543793"/>
          <a:ext cx="6621679" cy="44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7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506549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ALIANZAS PRODUCTIVAS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622064"/>
              </p:ext>
            </p:extLst>
          </p:nvPr>
        </p:nvGraphicFramePr>
        <p:xfrm>
          <a:off x="5925787" y="1056904"/>
          <a:ext cx="5632667" cy="488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6" y="1254186"/>
            <a:ext cx="5403251" cy="4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106A9F0-D0D5-49A2-BE29-1C9BAF68080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A72608A5C01FA448B0C96C17E9BDFC6C" ma:contentTypeVersion="1" ma:contentTypeDescription="Cargar una imagen." ma:contentTypeScope="" ma:versionID="0080356f0c98f123a46ce531df862d37">
  <xsd:schema xmlns:xsd="http://www.w3.org/2001/XMLSchema" xmlns:xs="http://www.w3.org/2001/XMLSchema" xmlns:p="http://schemas.microsoft.com/office/2006/metadata/properties" xmlns:ns1="http://schemas.microsoft.com/sharepoint/v3" xmlns:ns2="B106A9F0-D0D5-49A2-BE29-1C9BAF680802" xmlns:ns3="http://schemas.microsoft.com/sharepoint/v3/fields" targetNamespace="http://schemas.microsoft.com/office/2006/metadata/properties" ma:root="true" ma:fieldsID="0750e1dcb880ffc4ed3812f2cb9897c7" ns1:_="" ns2:_="" ns3:_="">
    <xsd:import namespace="http://schemas.microsoft.com/sharepoint/v3"/>
    <xsd:import namespace="B106A9F0-D0D5-49A2-BE29-1C9BAF68080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6A9F0-D0D5-49A2-BE29-1C9BAF68080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EB7652-A028-4852-A141-1206E8192FBB}"/>
</file>

<file path=customXml/itemProps2.xml><?xml version="1.0" encoding="utf-8"?>
<ds:datastoreItem xmlns:ds="http://schemas.openxmlformats.org/officeDocument/2006/customXml" ds:itemID="{20D6B92F-3EC7-4B2A-8295-3BD377151006}"/>
</file>

<file path=customXml/itemProps3.xml><?xml version="1.0" encoding="utf-8"?>
<ds:datastoreItem xmlns:ds="http://schemas.openxmlformats.org/officeDocument/2006/customXml" ds:itemID="{E463451E-65F2-4A84-AB52-FC85011FD84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67</Words>
  <Application>Microsoft Office PowerPoint</Application>
  <PresentationFormat>Personalizado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GENERACIÓN DE INGRESOS  PROYECTO: Cadena productiva café variedad castillo.</vt:lpstr>
      <vt:lpstr>GENERACIÓN DE INGRESOS  PROYECTO: Cadena productiva PIÑA VARIEDAD GOLD.</vt:lpstr>
      <vt:lpstr>GENERACIÓN DE INGRESOS  PROYECTO: Cadena productiva PLÁTANO HARTÓN.</vt:lpstr>
      <vt:lpstr>GENERACIÓN DE INGRESOS  PROYECTO: Cadena productiva PALMA.</vt:lpstr>
      <vt:lpstr>GENERACIÓN DE INGRESOS  PROYECTO: Cadena productiva YUCA.</vt:lpstr>
      <vt:lpstr>GENERACIÓN DE INGRESOS  PROYECTO: Cadena productiva MAIZ.</vt:lpstr>
      <vt:lpstr>ALIANZAS PRODUCTIVAS</vt:lpstr>
      <vt:lpstr>PROYECTO: CULTIVOS PROMISORIOS.</vt:lpstr>
      <vt:lpstr>CONSOLIDADO PROYECTOS PRODUCTIVOS</vt:lpstr>
      <vt:lpstr>METAS EN EL PAT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INVITACIÓN</dc:title>
  <dc:creator>Herlinson Fernando Pores Rojas</dc:creator>
  <cp:keywords/>
  <dc:description/>
  <cp:lastModifiedBy>User1</cp:lastModifiedBy>
  <cp:revision>138</cp:revision>
  <dcterms:created xsi:type="dcterms:W3CDTF">2017-02-03T22:39:04Z</dcterms:created>
  <dcterms:modified xsi:type="dcterms:W3CDTF">2018-09-11T21:30:57Z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0x0101009148F5A04DDD49CBA7127AADA5FB792B00AADE34325A8B49CDA8BB4DB53328F21400A72608A5C01FA448B0C96C17E9BDFC6C</vt:lpwstr>
  </property>
</Properties>
</file>